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25" r:id="rId5"/>
    <p:sldMasterId id="2147483849" r:id="rId6"/>
    <p:sldMasterId id="2147483813" r:id="rId7"/>
    <p:sldMasterId id="2147483837" r:id="rId8"/>
  </p:sldMasterIdLst>
  <p:notesMasterIdLst>
    <p:notesMasterId r:id="rId31"/>
  </p:notesMasterIdLst>
  <p:handoutMasterIdLst>
    <p:handoutMasterId r:id="rId32"/>
  </p:handoutMasterIdLst>
  <p:sldIdLst>
    <p:sldId id="331" r:id="rId9"/>
    <p:sldId id="329" r:id="rId10"/>
    <p:sldId id="369" r:id="rId11"/>
    <p:sldId id="370" r:id="rId12"/>
    <p:sldId id="336" r:id="rId13"/>
    <p:sldId id="337" r:id="rId14"/>
    <p:sldId id="338" r:id="rId15"/>
    <p:sldId id="356" r:id="rId16"/>
    <p:sldId id="360" r:id="rId17"/>
    <p:sldId id="361" r:id="rId18"/>
    <p:sldId id="362" r:id="rId19"/>
    <p:sldId id="363" r:id="rId20"/>
    <p:sldId id="371" r:id="rId21"/>
    <p:sldId id="365" r:id="rId22"/>
    <p:sldId id="366" r:id="rId23"/>
    <p:sldId id="367" r:id="rId24"/>
    <p:sldId id="368" r:id="rId25"/>
    <p:sldId id="347" r:id="rId26"/>
    <p:sldId id="351" r:id="rId27"/>
    <p:sldId id="352" r:id="rId28"/>
    <p:sldId id="353" r:id="rId29"/>
    <p:sldId id="354" r:id="rId3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75E9F"/>
    <a:srgbClr val="435997"/>
    <a:srgbClr val="FFFF6D"/>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899"/>
    <p:restoredTop sz="94660"/>
  </p:normalViewPr>
  <p:slideViewPr>
    <p:cSldViewPr showGuides="1">
      <p:cViewPr varScale="1">
        <p:scale>
          <a:sx n="143" d="100"/>
          <a:sy n="143" d="100"/>
        </p:scale>
        <p:origin x="204" y="1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03/03/2026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03/03/2026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2025-2026</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srcRect/>
          <a:stretch/>
        </p:blipFill>
        <p:spPr bwMode="auto">
          <a:xfrm>
            <a:off x="777250" y="302876"/>
            <a:ext cx="2764963" cy="2022519"/>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35601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99710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773171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56924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72909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5576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61626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4154621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57581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13665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7614000" y="4783500"/>
            <a:ext cx="1278480" cy="360000"/>
          </a:xfrm>
        </p:spPr>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pic>
        <p:nvPicPr>
          <p:cNvPr id="9" name="Image 8"/>
          <p:cNvPicPr/>
          <p:nvPr userDrawn="1"/>
        </p:nvPicPr>
        <p:blipFill>
          <a:blip r:embed="rId2"/>
          <a:srcRect/>
          <a:stretch/>
        </p:blipFill>
        <p:spPr bwMode="auto">
          <a:xfrm>
            <a:off x="524194" y="310534"/>
            <a:ext cx="1636511" cy="1197077"/>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974774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16694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639288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746123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29514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906208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895149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66764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210091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8593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spTree>
    <p:extLst>
      <p:ext uri="{BB962C8B-B14F-4D97-AF65-F5344CB8AC3E}">
        <p14:creationId xmlns:p14="http://schemas.microsoft.com/office/powerpoint/2010/main" val="1641030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97171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1850368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772564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611005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320502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38931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39768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307178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982353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7150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a:t>
            </a:r>
            <a:endParaRPr lang="fr-FR" cap="all" dirty="0"/>
          </a:p>
        </p:txBody>
      </p:sp>
    </p:spTree>
    <p:extLst>
      <p:ext uri="{BB962C8B-B14F-4D97-AF65-F5344CB8AC3E}">
        <p14:creationId xmlns:p14="http://schemas.microsoft.com/office/powerpoint/2010/main" val="19085968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92931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834909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379862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848549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2025-2026</a:t>
            </a:r>
          </a:p>
        </p:txBody>
      </p:sp>
      <p:sp>
        <p:nvSpPr>
          <p:cNvPr id="8" name="Espace réservé du pied de page 7"/>
          <p:cNvSpPr>
            <a:spLocks noGrp="1"/>
          </p:cNvSpPr>
          <p:nvPr>
            <p:ph type="ftr" sz="quarter" idx="11"/>
          </p:nvPr>
        </p:nvSpPr>
        <p:spPr/>
        <p:txBody>
          <a:bodyPr/>
          <a:lstStyle/>
          <a:p>
            <a:r>
              <a:rPr lang="fr-FR"/>
              <a:t>Intitulé de la direction ou de l’organisme rattaché</a:t>
            </a:r>
          </a:p>
        </p:txBody>
      </p:sp>
      <p:sp>
        <p:nvSpPr>
          <p:cNvPr id="9" name="Espace réservé du numéro de diapositive 8"/>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79893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2025-2026</a:t>
            </a:r>
          </a:p>
        </p:txBody>
      </p:sp>
      <p:sp>
        <p:nvSpPr>
          <p:cNvPr id="4" name="Espace réservé du pied de page 3"/>
          <p:cNvSpPr>
            <a:spLocks noGrp="1"/>
          </p:cNvSpPr>
          <p:nvPr>
            <p:ph type="ftr" sz="quarter" idx="11"/>
          </p:nvPr>
        </p:nvSpPr>
        <p:spPr/>
        <p:txBody>
          <a:bodyPr/>
          <a:lstStyle/>
          <a:p>
            <a:r>
              <a:rPr lang="fr-FR"/>
              <a:t>Intitulé de la direction ou de l’organisme rattaché</a:t>
            </a:r>
          </a:p>
        </p:txBody>
      </p:sp>
      <p:sp>
        <p:nvSpPr>
          <p:cNvPr id="5" name="Espace réservé du numéro de diapositive 4"/>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6468107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2025-2026</a:t>
            </a:r>
          </a:p>
        </p:txBody>
      </p:sp>
      <p:sp>
        <p:nvSpPr>
          <p:cNvPr id="3" name="Espace réservé du pied de page 2"/>
          <p:cNvSpPr>
            <a:spLocks noGrp="1"/>
          </p:cNvSpPr>
          <p:nvPr>
            <p:ph type="ftr" sz="quarter" idx="11"/>
          </p:nvPr>
        </p:nvSpPr>
        <p:spPr/>
        <p:txBody>
          <a:bodyPr/>
          <a:lstStyle/>
          <a:p>
            <a:r>
              <a:rPr lang="fr-FR"/>
              <a:t>Intitulé de la direction ou de l’organisme rattaché</a:t>
            </a:r>
          </a:p>
        </p:txBody>
      </p:sp>
      <p:sp>
        <p:nvSpPr>
          <p:cNvPr id="4" name="Espace réservé du numéro de diapositive 3"/>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04547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61118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2025-2026</a:t>
            </a:r>
          </a:p>
        </p:txBody>
      </p:sp>
      <p:sp>
        <p:nvSpPr>
          <p:cNvPr id="6" name="Espace réservé du pied de page 5"/>
          <p:cNvSpPr>
            <a:spLocks noGrp="1"/>
          </p:cNvSpPr>
          <p:nvPr>
            <p:ph type="ftr" sz="quarter" idx="11"/>
          </p:nvPr>
        </p:nvSpPr>
        <p:spPr/>
        <p:txBody>
          <a:bodyPr/>
          <a:lstStyle/>
          <a:p>
            <a:r>
              <a:rPr lang="fr-FR"/>
              <a:t>Intitulé de la direction ou de l’organisme rattaché</a:t>
            </a: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065300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5529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7933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a:t>2025-2026</a:t>
            </a:r>
            <a:endParaRPr lang="fr-FR" cap="all" dirty="0"/>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24101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21307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2025-2026</a:t>
            </a:r>
          </a:p>
        </p:txBody>
      </p:sp>
      <p:sp>
        <p:nvSpPr>
          <p:cNvPr id="5" name="Espace réservé du pied de page 4"/>
          <p:cNvSpPr>
            <a:spLocks noGrp="1"/>
          </p:cNvSpPr>
          <p:nvPr>
            <p:ph type="ftr" sz="quarter" idx="11"/>
          </p:nvPr>
        </p:nvSpPr>
        <p:spPr/>
        <p:txBody>
          <a:bodyPr/>
          <a:lstStyle/>
          <a:p>
            <a:r>
              <a:rPr lang="fr-FR"/>
              <a:t>Intitulé de la direction ou de l’organisme rattaché</a:t>
            </a: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4294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a:t>2025-2026</a:t>
            </a:r>
            <a:endParaRPr lang="fr-FR" cap="all" dirty="0"/>
          </a:p>
        </p:txBody>
      </p:sp>
      <p:pic>
        <p:nvPicPr>
          <p:cNvPr id="9" name="Image 8"/>
          <p:cNvPicPr/>
          <p:nvPr userDrawn="1"/>
        </p:nvPicPr>
        <p:blipFill>
          <a:blip r:embed="rId8"/>
          <a:srcRect/>
          <a:stretch/>
        </p:blipFill>
        <p:spPr bwMode="auto">
          <a:xfrm>
            <a:off x="263083" y="106196"/>
            <a:ext cx="984986" cy="7204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sldNum="0" hdr="0" ft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AC53BB5-0874-428D-BE6F-E5C93DDEEC5F}" type="slidenum">
              <a:rPr lang="fr-FR" smtClean="0"/>
              <a:t>‹N°›</a:t>
            </a:fld>
            <a:endParaRPr lang="fr-FR"/>
          </a:p>
        </p:txBody>
      </p:sp>
    </p:spTree>
    <p:extLst>
      <p:ext uri="{BB962C8B-B14F-4D97-AF65-F5344CB8AC3E}">
        <p14:creationId xmlns:p14="http://schemas.microsoft.com/office/powerpoint/2010/main" val="230077745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44A960F-3A9F-4F47-9475-76B6775DB755}" type="slidenum">
              <a:rPr lang="fr-FR" smtClean="0"/>
              <a:t>‹N°›</a:t>
            </a:fld>
            <a:endParaRPr lang="fr-FR"/>
          </a:p>
        </p:txBody>
      </p:sp>
    </p:spTree>
    <p:extLst>
      <p:ext uri="{BB962C8B-B14F-4D97-AF65-F5344CB8AC3E}">
        <p14:creationId xmlns:p14="http://schemas.microsoft.com/office/powerpoint/2010/main" val="678621880"/>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4D4AF52-04D9-41E4-B6AA-2011A4E9B85A}" type="slidenum">
              <a:rPr lang="fr-FR" smtClean="0"/>
              <a:t>‹N°›</a:t>
            </a:fld>
            <a:endParaRPr lang="fr-FR"/>
          </a:p>
        </p:txBody>
      </p:sp>
    </p:spTree>
    <p:extLst>
      <p:ext uri="{BB962C8B-B14F-4D97-AF65-F5344CB8AC3E}">
        <p14:creationId xmlns:p14="http://schemas.microsoft.com/office/powerpoint/2010/main" val="102102504"/>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2025-2026</a:t>
            </a: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Intitulé de la direction ou de l’organisme rattaché</a:t>
            </a: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2E5A8EA-3B95-465C-94BD-CBA17EC46BE4}" type="slidenum">
              <a:rPr lang="fr-FR" smtClean="0"/>
              <a:t>‹N°›</a:t>
            </a:fld>
            <a:endParaRPr lang="fr-FR"/>
          </a:p>
        </p:txBody>
      </p:sp>
    </p:spTree>
    <p:extLst>
      <p:ext uri="{BB962C8B-B14F-4D97-AF65-F5344CB8AC3E}">
        <p14:creationId xmlns:p14="http://schemas.microsoft.com/office/powerpoint/2010/main" val="47447725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a:solidFill>
                  <a:srgbClr val="00006D"/>
                </a:solidFill>
              </a:rPr>
              <a:t>2025-2026</a:t>
            </a:r>
            <a:endParaRPr lang="fr-FR" cap="all" dirty="0">
              <a:solidFill>
                <a:srgbClr val="00006D"/>
              </a:solidFill>
            </a:endParaRPr>
          </a:p>
        </p:txBody>
      </p:sp>
      <p:sp>
        <p:nvSpPr>
          <p:cNvPr id="10" name="Espace réservé du texte 5"/>
          <p:cNvSpPr txBox="1">
            <a:spLocks/>
          </p:cNvSpPr>
          <p:nvPr/>
        </p:nvSpPr>
        <p:spPr>
          <a:xfrm>
            <a:off x="971600" y="1635646"/>
            <a:ext cx="7704856"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effectuer ses démarches d’orientation après la 3</a:t>
            </a:r>
            <a:r>
              <a:rPr lang="fr-FR" sz="2800" b="1" baseline="30000" dirty="0">
                <a:solidFill>
                  <a:srgbClr val="00006D"/>
                </a:solidFill>
                <a:latin typeface="Marianne" panose="02000000000000000000" pitchFamily="2" charset="0"/>
              </a:rPr>
              <a:t>e</a:t>
            </a:r>
            <a:r>
              <a:rPr lang="fr-FR" sz="2800" b="1" dirty="0">
                <a:solidFill>
                  <a:srgbClr val="00006D"/>
                </a:solidFill>
                <a:latin typeface="Marianne" panose="02000000000000000000" pitchFamily="2" charset="0"/>
              </a:rPr>
              <a:t> ?</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15C7DAC-65EA-4F2F-9DD7-19BAF95B2E45}"/>
              </a:ext>
            </a:extLst>
          </p:cNvPr>
          <p:cNvPicPr>
            <a:picLocks noChangeAspect="1"/>
          </p:cNvPicPr>
          <p:nvPr/>
        </p:nvPicPr>
        <p:blipFill>
          <a:blip r:embed="rId2"/>
          <a:stretch>
            <a:fillRect/>
          </a:stretch>
        </p:blipFill>
        <p:spPr>
          <a:xfrm>
            <a:off x="2738258" y="95014"/>
            <a:ext cx="5002094" cy="496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p>
        </p:txBody>
      </p:sp>
      <p:sp>
        <p:nvSpPr>
          <p:cNvPr id="7" name="Rectangle 6"/>
          <p:cNvSpPr/>
          <p:nvPr/>
        </p:nvSpPr>
        <p:spPr>
          <a:xfrm>
            <a:off x="6588224" y="51126"/>
            <a:ext cx="2304256" cy="276999"/>
          </a:xfrm>
          <a:prstGeom prst="rect">
            <a:avLst/>
          </a:prstGeom>
        </p:spPr>
        <p:txBody>
          <a:bodyPr wrap="square">
            <a:spAutoFit/>
          </a:bodyPr>
          <a:lstStyle/>
          <a:p>
            <a:r>
              <a:rPr lang="fr-FR" sz="1200" b="1" dirty="0">
                <a:solidFill>
                  <a:srgbClr val="00006D"/>
                </a:solidFill>
                <a:latin typeface="Marianne" panose="02000000000000000000" pitchFamily="2" charset="0"/>
              </a:rPr>
              <a:t>Découvrez les formations</a:t>
            </a:r>
          </a:p>
        </p:txBody>
      </p:sp>
      <p:sp>
        <p:nvSpPr>
          <p:cNvPr id="8" name="Titre 8"/>
          <p:cNvSpPr>
            <a:spLocks noGrp="1"/>
          </p:cNvSpPr>
          <p:nvPr>
            <p:ph type="title" idx="4294967295"/>
          </p:nvPr>
        </p:nvSpPr>
        <p:spPr>
          <a:xfrm>
            <a:off x="101460" y="1744777"/>
            <a:ext cx="3186299" cy="8342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Dès le vendredi 3 avril vous pouvez consulter l’offre de formation 2026. </a:t>
            </a:r>
          </a:p>
        </p:txBody>
      </p:sp>
    </p:spTree>
    <p:extLst>
      <p:ext uri="{BB962C8B-B14F-4D97-AF65-F5344CB8AC3E}">
        <p14:creationId xmlns:p14="http://schemas.microsoft.com/office/powerpoint/2010/main" val="1649042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DA011DE-EF44-4BB8-1C08-88A0F170EC5D}"/>
              </a:ext>
            </a:extLst>
          </p:cNvPr>
          <p:cNvPicPr>
            <a:picLocks noChangeAspect="1"/>
          </p:cNvPicPr>
          <p:nvPr/>
        </p:nvPicPr>
        <p:blipFill>
          <a:blip r:embed="rId2"/>
          <a:stretch>
            <a:fillRect/>
          </a:stretch>
        </p:blipFill>
        <p:spPr>
          <a:xfrm>
            <a:off x="611560" y="689476"/>
            <a:ext cx="5797798" cy="3188484"/>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Formulez vos demandes</a:t>
            </a:r>
          </a:p>
        </p:txBody>
      </p:sp>
      <p:sp>
        <p:nvSpPr>
          <p:cNvPr id="8" name="Titre 8"/>
          <p:cNvSpPr>
            <a:spLocks noGrp="1"/>
          </p:cNvSpPr>
          <p:nvPr>
            <p:ph type="title" idx="4294967295"/>
          </p:nvPr>
        </p:nvSpPr>
        <p:spPr>
          <a:xfrm>
            <a:off x="142958" y="3602118"/>
            <a:ext cx="8496944" cy="1601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Vous pouvez accéder directement aux offres de seconde générale et technologique correspondant à votre lycée de secteur ou explorer les formation</a:t>
            </a:r>
            <a:r>
              <a:rPr lang="fr-FR" sz="1400" dirty="0">
                <a:solidFill>
                  <a:srgbClr val="00006D"/>
                </a:solidFill>
                <a:latin typeface="Marianne" panose="02000000000000000000" pitchFamily="2" charset="0"/>
              </a:rPr>
              <a:t>s </a:t>
            </a:r>
            <a:r>
              <a:rPr lang="fr-FR" sz="1400" dirty="0">
                <a:solidFill>
                  <a:schemeClr val="tx2">
                    <a:lumMod val="75000"/>
                  </a:schemeClr>
                </a:solidFill>
                <a:latin typeface="Marianne" panose="02000000000000000000" pitchFamily="2" charset="0"/>
              </a:rPr>
              <a:t>professionnelles par domaines.</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Un seul des représentants légaux de l’élève peut faire la saisie des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En cas de difficulté vous pouvez vous adresser à votre établissement.</a:t>
            </a:r>
          </a:p>
        </p:txBody>
      </p:sp>
      <p:sp>
        <p:nvSpPr>
          <p:cNvPr id="4" name="Titre 8">
            <a:extLst>
              <a:ext uri="{FF2B5EF4-FFF2-40B4-BE49-F238E27FC236}">
                <a16:creationId xmlns:a16="http://schemas.microsoft.com/office/drawing/2014/main" id="{B3862820-5144-6A58-93FC-C03925BB9BAC}"/>
              </a:ext>
            </a:extLst>
          </p:cNvPr>
          <p:cNvSpPr txBox="1">
            <a:spLocks/>
          </p:cNvSpPr>
          <p:nvPr/>
        </p:nvSpPr>
        <p:spPr bwMode="gray">
          <a:xfrm>
            <a:off x="6251313" y="1526984"/>
            <a:ext cx="2771800" cy="75673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Formulez vos demandes à partir du lundi 4 mai et jusqu’au mardi 26 mai 2026.</a:t>
            </a:r>
          </a:p>
        </p:txBody>
      </p:sp>
    </p:spTree>
    <p:extLst>
      <p:ext uri="{BB962C8B-B14F-4D97-AF65-F5344CB8AC3E}">
        <p14:creationId xmlns:p14="http://schemas.microsoft.com/office/powerpoint/2010/main" val="288371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ZoneTexte 5"/>
          <p:cNvSpPr txBox="1"/>
          <p:nvPr/>
        </p:nvSpPr>
        <p:spPr>
          <a:xfrm>
            <a:off x="0" y="1484784"/>
            <a:ext cx="9143999" cy="317009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Enregistrez vos demandes</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61392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F431523-7C11-44DE-4B0C-FFFDB3F785B5}"/>
              </a:ext>
            </a:extLst>
          </p:cNvPr>
          <p:cNvPicPr>
            <a:picLocks noChangeAspect="1"/>
          </p:cNvPicPr>
          <p:nvPr/>
        </p:nvPicPr>
        <p:blipFill>
          <a:blip r:embed="rId2"/>
          <a:stretch>
            <a:fillRect/>
          </a:stretch>
        </p:blipFill>
        <p:spPr>
          <a:xfrm>
            <a:off x="1331640" y="48897"/>
            <a:ext cx="4946700" cy="51435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8" name="Titre 8"/>
          <p:cNvSpPr txBox="1">
            <a:spLocks/>
          </p:cNvSpPr>
          <p:nvPr/>
        </p:nvSpPr>
        <p:spPr bwMode="gray">
          <a:xfrm>
            <a:off x="4839023" y="2355726"/>
            <a:ext cx="4074465" cy="649020"/>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Vous devez enregistrer vos demandes pour qu’elles soient </a:t>
            </a:r>
            <a:r>
              <a:rPr lang="fr-FR" sz="1400" dirty="0">
                <a:solidFill>
                  <a:srgbClr val="00006D"/>
                </a:solidFill>
                <a:latin typeface="Marianne" panose="02000000000000000000" pitchFamily="2" charset="0"/>
              </a:rPr>
              <a:t>prises en compte.</a:t>
            </a:r>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3644931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3EA4330-DB63-A182-9897-F08AB4D21008}"/>
              </a:ext>
            </a:extLst>
          </p:cNvPr>
          <p:cNvPicPr>
            <a:picLocks noChangeAspect="1"/>
          </p:cNvPicPr>
          <p:nvPr/>
        </p:nvPicPr>
        <p:blipFill>
          <a:blip r:embed="rId2"/>
          <a:stretch>
            <a:fillRect/>
          </a:stretch>
        </p:blipFill>
        <p:spPr>
          <a:xfrm>
            <a:off x="104207" y="915566"/>
            <a:ext cx="5187956" cy="37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Titre 8"/>
          <p:cNvSpPr>
            <a:spLocks noGrp="1"/>
          </p:cNvSpPr>
          <p:nvPr>
            <p:ph type="title" idx="4294967295"/>
          </p:nvPr>
        </p:nvSpPr>
        <p:spPr>
          <a:xfrm>
            <a:off x="5150005" y="627534"/>
            <a:ext cx="390528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fr-FR" sz="1400" dirty="0">
                <a:solidFill>
                  <a:schemeClr val="tx2">
                    <a:lumMod val="75000"/>
                  </a:schemeClr>
                </a:solidFill>
                <a:latin typeface="Marianne" panose="02000000000000000000" pitchFamily="2" charset="0"/>
              </a:rPr>
            </a:br>
            <a:r>
              <a:rPr lang="fr-FR" sz="1400" dirty="0">
                <a:solidFill>
                  <a:srgbClr val="00006D"/>
                </a:solidFill>
                <a:latin typeface="Marianne" panose="02000000000000000000" pitchFamily="2" charset="0"/>
              </a:rPr>
              <a:t>Une fois enregistrées, vos demandes sont envoyées :</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à l’établissement pour que le conseil de classe examine les choix d’orientation ;</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à l’académie pour traiter l’admission.</a:t>
            </a:r>
            <a:endParaRPr lang="fr-FR" sz="1400" dirty="0">
              <a:solidFill>
                <a:schemeClr val="tx2">
                  <a:lumMod val="75000"/>
                </a:schemeClr>
              </a:solidFill>
              <a:latin typeface="Marianne" panose="02000000000000000000" pitchFamily="2" charset="0"/>
            </a:endParaRPr>
          </a:p>
        </p:txBody>
      </p:sp>
      <p:sp>
        <p:nvSpPr>
          <p:cNvPr id="6" name="Rectangle 5"/>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13" name="Titre 8">
            <a:extLst>
              <a:ext uri="{FF2B5EF4-FFF2-40B4-BE49-F238E27FC236}">
                <a16:creationId xmlns:a16="http://schemas.microsoft.com/office/drawing/2014/main" id="{79A7AAB8-4FE5-85A3-E7D2-C8136F8B5D9F}"/>
              </a:ext>
            </a:extLst>
          </p:cNvPr>
          <p:cNvSpPr txBox="1">
            <a:spLocks/>
          </p:cNvSpPr>
          <p:nvPr/>
        </p:nvSpPr>
        <p:spPr bwMode="gray">
          <a:xfrm>
            <a:off x="5230438" y="3075806"/>
            <a:ext cx="3744416" cy="1224136"/>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Chaque demande peut être supprimée et l’ordre </a:t>
            </a:r>
            <a:r>
              <a:rPr lang="fr-FR" sz="1400" dirty="0">
                <a:solidFill>
                  <a:srgbClr val="00006D"/>
                </a:solidFill>
                <a:latin typeface="Marianne" panose="02000000000000000000" pitchFamily="2" charset="0"/>
              </a:rPr>
              <a:t>de préférence changé.</a:t>
            </a:r>
          </a:p>
          <a:p>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Les modifications restent possibles jusqu’au 26 mai 2026.</a:t>
            </a:r>
          </a:p>
          <a:p>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729834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C385D42-2B30-3C0E-EAB1-F3A7126E2450}"/>
              </a:ext>
            </a:extLst>
          </p:cNvPr>
          <p:cNvPicPr>
            <a:picLocks noChangeAspect="1"/>
          </p:cNvPicPr>
          <p:nvPr/>
        </p:nvPicPr>
        <p:blipFill>
          <a:blip r:embed="rId2"/>
          <a:stretch>
            <a:fillRect/>
          </a:stretch>
        </p:blipFill>
        <p:spPr>
          <a:xfrm>
            <a:off x="1331640" y="175249"/>
            <a:ext cx="5182603" cy="3672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Titre 8"/>
          <p:cNvSpPr>
            <a:spLocks noGrp="1"/>
          </p:cNvSpPr>
          <p:nvPr>
            <p:ph type="title" idx="4294967295"/>
          </p:nvPr>
        </p:nvSpPr>
        <p:spPr>
          <a:xfrm>
            <a:off x="89756" y="3822962"/>
            <a:ext cx="8964488"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Les choix d’orientation sont </a:t>
            </a:r>
            <a:r>
              <a:rPr lang="fr-FR" sz="1400" dirty="0">
                <a:solidFill>
                  <a:srgbClr val="00006D"/>
                </a:solidFill>
                <a:latin typeface="Marianne" panose="02000000000000000000" pitchFamily="2" charset="0"/>
              </a:rPr>
              <a:t>déduits de </a:t>
            </a:r>
            <a:r>
              <a:rPr lang="fr-FR" sz="1400" dirty="0">
                <a:solidFill>
                  <a:schemeClr val="tx2">
                    <a:lumMod val="75000"/>
                  </a:schemeClr>
                </a:solidFill>
                <a:latin typeface="Marianne" panose="02000000000000000000" pitchFamily="2" charset="0"/>
              </a:rPr>
              <a:t>vos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Dans cet exemple, le conseil de classe sera informé d’un choix d’orientation en 2</a:t>
            </a:r>
            <a:r>
              <a:rPr lang="fr-FR" sz="1400" baseline="30000" dirty="0">
                <a:solidFill>
                  <a:schemeClr val="tx2">
                    <a:lumMod val="75000"/>
                  </a:schemeClr>
                </a:solidFill>
                <a:latin typeface="Marianne" panose="02000000000000000000" pitchFamily="2" charset="0"/>
              </a:rPr>
              <a:t>de</a:t>
            </a:r>
            <a:r>
              <a:rPr lang="fr-FR" sz="1400" dirty="0">
                <a:solidFill>
                  <a:schemeClr val="tx2">
                    <a:lumMod val="75000"/>
                  </a:schemeClr>
                </a:solidFill>
                <a:latin typeface="Marianne" panose="02000000000000000000" pitchFamily="2" charset="0"/>
              </a:rPr>
              <a:t> générale et technologique et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année de CAP ou de CAP agricole.</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 récapitulatif de vos demandes vous est transmis par courriel ainsi qu’aux autres représentants légaux de l’élève.</a:t>
            </a:r>
            <a:br>
              <a:rPr lang="fr-FR" sz="1400" dirty="0">
                <a:solidFill>
                  <a:schemeClr val="tx2">
                    <a:lumMod val="75000"/>
                  </a:schemeClr>
                </a:solidFill>
                <a:latin typeface="Marianne" panose="02000000000000000000" pitchFamily="2" charset="0"/>
              </a:rPr>
            </a:br>
            <a:endParaRPr lang="fr-FR" sz="1400" dirty="0">
              <a:solidFill>
                <a:schemeClr val="tx2">
                  <a:lumMod val="75000"/>
                </a:schemeClr>
              </a:solidFill>
              <a:latin typeface="Marianne" panose="02000000000000000000" pitchFamily="2" charset="0"/>
            </a:endParaRPr>
          </a:p>
        </p:txBody>
      </p:sp>
      <p:sp>
        <p:nvSpPr>
          <p:cNvPr id="10" name="Rectangle 9"/>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3966578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032158"/>
            <a:ext cx="9143999" cy="3539430"/>
          </a:xfrm>
          <a:prstGeom prst="rect">
            <a:avLst/>
          </a:prstGeom>
          <a:solidFill>
            <a:srgbClr val="475E9F"/>
          </a:solidFill>
        </p:spPr>
        <p:txBody>
          <a:bodyPr wrap="square" rtlCol="0">
            <a:spAutoFit/>
          </a:bodyPr>
          <a:lstStyle/>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sz="2400" dirty="0">
              <a:solidFill>
                <a:schemeClr val="bg1"/>
              </a:solidFill>
              <a:latin typeface="Marianne" panose="02000000000000000000" pitchFamily="2" charset="0"/>
            </a:endParaRPr>
          </a:p>
          <a:p>
            <a:r>
              <a:rPr lang="fr-FR" sz="2400" dirty="0">
                <a:solidFill>
                  <a:schemeClr val="bg1"/>
                </a:solidFill>
                <a:latin typeface="Marianne" panose="02000000000000000000" pitchFamily="2" charset="0"/>
              </a:rPr>
              <a:t> </a:t>
            </a: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391195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323528" y="987574"/>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 conseil de classe étudie vos choix d’orientation et il y répond par une ou plusieurs propositions d’orientation.</a:t>
            </a:r>
            <a:r>
              <a:rPr lang="fr-FR" sz="1400" dirty="0">
                <a:solidFill>
                  <a:srgbClr val="FF0000"/>
                </a:solidFill>
                <a:latin typeface="Marianne" panose="02000000000000000000" pitchFamily="2" charset="0"/>
              </a:rPr>
              <a:t> </a:t>
            </a:r>
            <a:r>
              <a:rPr lang="fr-FR" sz="1400" dirty="0">
                <a:solidFill>
                  <a:srgbClr val="00006D"/>
                </a:solidFill>
                <a:latin typeface="Marianne" panose="02000000000000000000" pitchFamily="2" charset="0"/>
              </a:rPr>
              <a:t>Vous consultez ces propositions dans le service en ligne.</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Si vous n’obtenez pas une proposition d’orientation dans la voie correspondant à une formation que vous avez demandée, vous ne pourrez pas y être admis.</a:t>
            </a:r>
            <a:br>
              <a:rPr lang="fr-FR" sz="1400" dirty="0">
                <a:solidFill>
                  <a:srgbClr val="00006D"/>
                </a:solidFill>
                <a:latin typeface="Marianne" panose="02000000000000000000" pitchFamily="2" charset="0"/>
              </a:rPr>
            </a:br>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L’affectation au lycée tient donc compte de la décision d’orientation du conseil de classe, ainsi que du nombre de places disponibles dans chaque offre de formation.</a:t>
            </a:r>
            <a:br>
              <a:rPr lang="fr-FR" sz="1400" dirty="0">
                <a:solidFill>
                  <a:schemeClr val="tx2">
                    <a:lumMod val="75000"/>
                  </a:schemeClr>
                </a:solidFill>
                <a:latin typeface="Marianne" panose="02000000000000000000" pitchFamily="2" charset="0"/>
              </a:rPr>
            </a:b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242145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01FA6B-1BA8-BECB-EBF8-D8739C6F2592}"/>
              </a:ext>
            </a:extLst>
          </p:cNvPr>
          <p:cNvPicPr>
            <a:picLocks noChangeAspect="1"/>
          </p:cNvPicPr>
          <p:nvPr/>
        </p:nvPicPr>
        <p:blipFill>
          <a:blip r:embed="rId2"/>
          <a:stretch>
            <a:fillRect/>
          </a:stretch>
        </p:blipFill>
        <p:spPr>
          <a:xfrm>
            <a:off x="1475656" y="794900"/>
            <a:ext cx="6543348" cy="4140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Rectangle 7"/>
          <p:cNvSpPr/>
          <p:nvPr/>
        </p:nvSpPr>
        <p:spPr>
          <a:xfrm>
            <a:off x="2843808" y="3507854"/>
            <a:ext cx="5213703" cy="523220"/>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
        <p:nvSpPr>
          <p:cNvPr id="6" name="Rectangle 5"/>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2842292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10" name="Rectangle 9"/>
          <p:cNvSpPr/>
          <p:nvPr/>
        </p:nvSpPr>
        <p:spPr>
          <a:xfrm>
            <a:off x="5410250" y="1707654"/>
            <a:ext cx="3370535" cy="1115690"/>
          </a:xfrm>
          <a:prstGeom prst="rect">
            <a:avLst/>
          </a:prstGeom>
          <a:no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050" b="1" dirty="0">
              <a:solidFill>
                <a:schemeClr val="tx2">
                  <a:lumMod val="75000"/>
                </a:schemeClr>
              </a:solidFill>
              <a:latin typeface="Marianne" panose="02000000000000000000" pitchFamily="2" charset="0"/>
            </a:endParaRPr>
          </a:p>
        </p:txBody>
      </p:sp>
      <p:sp>
        <p:nvSpPr>
          <p:cNvPr id="9" name="Rectangle 8"/>
          <p:cNvSpPr/>
          <p:nvPr/>
        </p:nvSpPr>
        <p:spPr>
          <a:xfrm>
            <a:off x="5504058" y="3326368"/>
            <a:ext cx="3228364" cy="954107"/>
          </a:xfrm>
          <a:prstGeom prst="rect">
            <a:avLst/>
          </a:prstGeom>
          <a:solidFill>
            <a:schemeClr val="bg1"/>
          </a:solidFill>
        </p:spPr>
        <p:txBody>
          <a:bodyPr wrap="square">
            <a:spAutoFit/>
          </a:bodyPr>
          <a:lstStyle/>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
        <p:nvSpPr>
          <p:cNvPr id="8" name="Rectangle 7"/>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5" name="Image 4">
            <a:extLst>
              <a:ext uri="{FF2B5EF4-FFF2-40B4-BE49-F238E27FC236}">
                <a16:creationId xmlns:a16="http://schemas.microsoft.com/office/drawing/2014/main" id="{FC9A0C16-89AF-CB09-77BA-5F844B4A3A3F}"/>
              </a:ext>
            </a:extLst>
          </p:cNvPr>
          <p:cNvPicPr>
            <a:picLocks noChangeAspect="1"/>
          </p:cNvPicPr>
          <p:nvPr/>
        </p:nvPicPr>
        <p:blipFill>
          <a:blip r:embed="rId2"/>
          <a:stretch>
            <a:fillRect/>
          </a:stretch>
        </p:blipFill>
        <p:spPr>
          <a:xfrm>
            <a:off x="1205652" y="33750"/>
            <a:ext cx="4190371" cy="5076000"/>
          </a:xfrm>
          <a:prstGeom prst="rect">
            <a:avLst/>
          </a:prstGeom>
        </p:spPr>
      </p:pic>
    </p:spTree>
    <p:extLst>
      <p:ext uri="{BB962C8B-B14F-4D97-AF65-F5344CB8AC3E}">
        <p14:creationId xmlns:p14="http://schemas.microsoft.com/office/powerpoint/2010/main" val="3010640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15" name="ZoneTexte 14"/>
          <p:cNvSpPr txBox="1"/>
          <p:nvPr/>
        </p:nvSpPr>
        <p:spPr>
          <a:xfrm>
            <a:off x="1" y="874738"/>
            <a:ext cx="9143999" cy="3908762"/>
          </a:xfrm>
          <a:prstGeom prst="rect">
            <a:avLst/>
          </a:prstGeom>
          <a:solidFill>
            <a:srgbClr val="475E9F"/>
          </a:solidFill>
        </p:spPr>
        <p:txBody>
          <a:bodyPr wrap="square" rtlCol="0">
            <a:spAutoFit/>
          </a:bodyPr>
          <a:lstStyle/>
          <a:p>
            <a:endParaRPr lang="fr-FR" sz="32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32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Compatible avec tous types de supports, tablettes,    smartphones, ordinateurs</a:t>
            </a:r>
          </a:p>
          <a:p>
            <a:endParaRPr lang="fr-FR" sz="24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Accès avec l’adresse unique teleservices.education.gouv.fr</a:t>
            </a:r>
          </a:p>
          <a:p>
            <a:endParaRPr lang="fr-FR" sz="2400" b="1" dirty="0">
              <a:solidFill>
                <a:schemeClr val="bg1"/>
              </a:solidFill>
              <a:latin typeface="Marianne" panose="02000000000000000000" pitchFamily="2" charset="0"/>
            </a:endParaRPr>
          </a:p>
        </p:txBody>
      </p:sp>
    </p:spTree>
    <p:extLst>
      <p:ext uri="{BB962C8B-B14F-4D97-AF65-F5344CB8AC3E}">
        <p14:creationId xmlns:p14="http://schemas.microsoft.com/office/powerpoint/2010/main" val="308264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ZoneTexte 5"/>
          <p:cNvSpPr txBox="1"/>
          <p:nvPr/>
        </p:nvSpPr>
        <p:spPr>
          <a:xfrm>
            <a:off x="0" y="1244070"/>
            <a:ext cx="9143999" cy="3046988"/>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Consultez le résultat d’admission</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840026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A12D260-C345-A876-7FFD-304F45378671}"/>
              </a:ext>
            </a:extLst>
          </p:cNvPr>
          <p:cNvPicPr>
            <a:picLocks noChangeAspect="1"/>
          </p:cNvPicPr>
          <p:nvPr/>
        </p:nvPicPr>
        <p:blipFill>
          <a:blip r:embed="rId2"/>
          <a:stretch>
            <a:fillRect/>
          </a:stretch>
        </p:blipFill>
        <p:spPr>
          <a:xfrm>
            <a:off x="2267744" y="569040"/>
            <a:ext cx="4700423" cy="4005419"/>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156176" y="123478"/>
            <a:ext cx="2808312"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107504" y="3291830"/>
            <a:ext cx="5184576" cy="900246"/>
          </a:xfrm>
          <a:prstGeom prst="rect">
            <a:avLst/>
          </a:prstGeom>
          <a:noFill/>
        </p:spPr>
        <p:txBody>
          <a:bodyPr wrap="square">
            <a:spAutoFit/>
          </a:bodyPr>
          <a:lstStyle/>
          <a:p>
            <a:endParaRPr lang="fr-FR" sz="1050" b="1" dirty="0">
              <a:solidFill>
                <a:schemeClr val="tx2">
                  <a:lumMod val="75000"/>
                </a:schemeClr>
              </a:solidFill>
              <a:latin typeface="Marianne" panose="02000000000000000000" pitchFamily="2" charset="0"/>
            </a:endParaRPr>
          </a:p>
          <a:p>
            <a:r>
              <a:rPr lang="fr-FR" sz="1400" b="1" dirty="0">
                <a:solidFill>
                  <a:srgbClr val="00006D"/>
                </a:solidFill>
                <a:latin typeface="Marianne" panose="02000000000000000000" pitchFamily="2" charset="0"/>
              </a:rPr>
              <a:t>A partir du mardi 30 juin après-midi, consultez et téléchargez le résultat des demandes formulées pour une formation dans un établissement.</a:t>
            </a:r>
          </a:p>
        </p:txBody>
      </p:sp>
    </p:spTree>
    <p:extLst>
      <p:ext uri="{BB962C8B-B14F-4D97-AF65-F5344CB8AC3E}">
        <p14:creationId xmlns:p14="http://schemas.microsoft.com/office/powerpoint/2010/main" val="737768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6228184" y="63768"/>
            <a:ext cx="2759435"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612289" y="3799619"/>
            <a:ext cx="7723683" cy="523220"/>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Si des demandes ont été formulées sur plusieurs académies, l’ensemble des résultats est consultable.</a:t>
            </a:r>
            <a:endParaRPr lang="fr-FR" sz="1050" b="1" dirty="0">
              <a:solidFill>
                <a:schemeClr val="tx2">
                  <a:lumMod val="75000"/>
                </a:schemeClr>
              </a:solidFill>
              <a:latin typeface="Marianne" panose="02000000000000000000" pitchFamily="2" charset="0"/>
            </a:endParaRPr>
          </a:p>
        </p:txBody>
      </p:sp>
      <p:sp>
        <p:nvSpPr>
          <p:cNvPr id="8" name="Rectangle 7"/>
          <p:cNvSpPr/>
          <p:nvPr/>
        </p:nvSpPr>
        <p:spPr>
          <a:xfrm>
            <a:off x="609437" y="4373800"/>
            <a:ext cx="7579667" cy="307777"/>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Veillez à respecter le délai d’inscription indiqué dans le document téléchargeable.</a:t>
            </a:r>
            <a:endParaRPr lang="fr-FR" sz="1050" b="1" dirty="0">
              <a:solidFill>
                <a:schemeClr val="tx2">
                  <a:lumMod val="75000"/>
                </a:schemeClr>
              </a:solidFill>
              <a:latin typeface="Marianne" panose="02000000000000000000" pitchFamily="2" charset="0"/>
            </a:endParaRPr>
          </a:p>
        </p:txBody>
      </p:sp>
      <p:pic>
        <p:nvPicPr>
          <p:cNvPr id="5" name="Image 4">
            <a:extLst>
              <a:ext uri="{FF2B5EF4-FFF2-40B4-BE49-F238E27FC236}">
                <a16:creationId xmlns:a16="http://schemas.microsoft.com/office/drawing/2014/main" id="{3659B4AC-B0D8-5B34-B61E-C84147F9A043}"/>
              </a:ext>
            </a:extLst>
          </p:cNvPr>
          <p:cNvPicPr>
            <a:picLocks noChangeAspect="1"/>
          </p:cNvPicPr>
          <p:nvPr/>
        </p:nvPicPr>
        <p:blipFill>
          <a:blip r:embed="rId2"/>
          <a:stretch>
            <a:fillRect/>
          </a:stretch>
        </p:blipFill>
        <p:spPr>
          <a:xfrm>
            <a:off x="1182160" y="475527"/>
            <a:ext cx="6425741" cy="3127519"/>
          </a:xfrm>
          <a:prstGeom prst="rect">
            <a:avLst/>
          </a:prstGeom>
        </p:spPr>
      </p:pic>
    </p:spTree>
    <p:extLst>
      <p:ext uri="{BB962C8B-B14F-4D97-AF65-F5344CB8AC3E}">
        <p14:creationId xmlns:p14="http://schemas.microsoft.com/office/powerpoint/2010/main" val="154885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9" name="Rectangle 8"/>
          <p:cNvSpPr/>
          <p:nvPr/>
        </p:nvSpPr>
        <p:spPr>
          <a:xfrm>
            <a:off x="539552" y="3648026"/>
            <a:ext cx="8244448" cy="8956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400" b="1" dirty="0">
                <a:solidFill>
                  <a:schemeClr val="tx2">
                    <a:lumMod val="75000"/>
                  </a:schemeClr>
                </a:solidFill>
                <a:latin typeface="Marianne" panose="02000000000000000000" pitchFamily="2" charset="0"/>
              </a:rPr>
            </a:br>
            <a:endParaRPr lang="fr-FR" sz="14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de l’élève lui permet de lire ce que le représentant légal a complété</a:t>
            </a:r>
            <a:r>
              <a:rPr lang="fr-FR" sz="1600" b="1" dirty="0">
                <a:solidFill>
                  <a:schemeClr val="tx2">
                    <a:lumMod val="75000"/>
                  </a:schemeClr>
                </a:solidFill>
                <a:latin typeface="Marianne" panose="02000000000000000000" pitchFamily="2" charset="0"/>
              </a:rPr>
              <a:t>.</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4" name="Image 3">
            <a:extLst>
              <a:ext uri="{FF2B5EF4-FFF2-40B4-BE49-F238E27FC236}">
                <a16:creationId xmlns:a16="http://schemas.microsoft.com/office/drawing/2014/main" id="{B81F3346-8F1A-C0D7-2B8A-DECDE1ED77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2547" y="618174"/>
            <a:ext cx="6478905" cy="2951480"/>
          </a:xfrm>
          <a:prstGeom prst="rect">
            <a:avLst/>
          </a:prstGeom>
          <a:noFill/>
          <a:ln>
            <a:noFill/>
          </a:ln>
        </p:spPr>
      </p:pic>
    </p:spTree>
    <p:extLst>
      <p:ext uri="{BB962C8B-B14F-4D97-AF65-F5344CB8AC3E}">
        <p14:creationId xmlns:p14="http://schemas.microsoft.com/office/powerpoint/2010/main" val="2597705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03968FE-6C1E-7947-5A8C-5BDEE70016A7}"/>
              </a:ext>
            </a:extLst>
          </p:cNvPr>
          <p:cNvPicPr>
            <a:picLocks noChangeAspect="1"/>
          </p:cNvPicPr>
          <p:nvPr/>
        </p:nvPicPr>
        <p:blipFill>
          <a:blip r:embed="rId2"/>
          <a:stretch>
            <a:fillRect/>
          </a:stretch>
        </p:blipFill>
        <p:spPr>
          <a:xfrm>
            <a:off x="2602472" y="480377"/>
            <a:ext cx="5420995" cy="4182745"/>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23528" y="2499742"/>
            <a:ext cx="4104456" cy="8679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Connectez vous à votre compte </a:t>
            </a:r>
            <a:r>
              <a:rPr lang="fr-FR" sz="1400" b="1" dirty="0" err="1">
                <a:solidFill>
                  <a:schemeClr val="tx2">
                    <a:lumMod val="75000"/>
                  </a:schemeClr>
                </a:solidFill>
                <a:latin typeface="Marianne" panose="02000000000000000000" pitchFamily="2" charset="0"/>
              </a:rPr>
              <a:t>ÉduConnect</a:t>
            </a:r>
            <a:r>
              <a:rPr lang="fr-FR" sz="1400" b="1" dirty="0">
                <a:solidFill>
                  <a:schemeClr val="tx2">
                    <a:lumMod val="75000"/>
                  </a:schemeClr>
                </a:solidFill>
                <a:latin typeface="Marianne" panose="02000000000000000000" pitchFamily="2" charset="0"/>
              </a:rPr>
              <a:t> avec l’identifiant et le mot de passe transmis par le chef d’établissement.</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2456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CD868D5-6646-37A2-01C6-987C6940472E}"/>
              </a:ext>
            </a:extLst>
          </p:cNvPr>
          <p:cNvPicPr>
            <a:picLocks noChangeAspect="1"/>
          </p:cNvPicPr>
          <p:nvPr/>
        </p:nvPicPr>
        <p:blipFill>
          <a:blip r:embed="rId2"/>
          <a:stretch>
            <a:fillRect/>
          </a:stretch>
        </p:blipFill>
        <p:spPr>
          <a:xfrm>
            <a:off x="971600" y="392898"/>
            <a:ext cx="5837384" cy="46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Rectangle 5"/>
          <p:cNvSpPr/>
          <p:nvPr/>
        </p:nvSpPr>
        <p:spPr>
          <a:xfrm>
            <a:off x="6228185" y="1444207"/>
            <a:ext cx="2829202"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Accédez aux services en ligne depuis Mes services.</a:t>
            </a:r>
            <a:endParaRPr lang="fr-FR" sz="14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37012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C4DF2D8-482C-B7E3-BE1E-BC89A395095E}"/>
              </a:ext>
            </a:extLst>
          </p:cNvPr>
          <p:cNvPicPr preferRelativeResize="0">
            <a:picLocks noChangeAspect="1"/>
          </p:cNvPicPr>
          <p:nvPr/>
        </p:nvPicPr>
        <p:blipFill>
          <a:blip r:embed="rId2"/>
          <a:stretch>
            <a:fillRect/>
          </a:stretch>
        </p:blipFill>
        <p:spPr>
          <a:xfrm>
            <a:off x="1397541" y="771550"/>
            <a:ext cx="6348918" cy="3996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6" name="Rectangle 5"/>
          <p:cNvSpPr/>
          <p:nvPr/>
        </p:nvSpPr>
        <p:spPr>
          <a:xfrm>
            <a:off x="2777907" y="2499742"/>
            <a:ext cx="5034454"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À partir de la date indiquée par le chef d’établissement vous pourrez vous connecter au service Orientation.</a:t>
            </a:r>
            <a:endParaRPr lang="fr-FR" sz="1400" dirty="0"/>
          </a:p>
        </p:txBody>
      </p:sp>
      <p:sp>
        <p:nvSpPr>
          <p:cNvPr id="9" name="Rectangle 8"/>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651283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101481"/>
            <a:ext cx="9143999" cy="3498394"/>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effectuer les démarches d’orientation après la 3</a:t>
            </a:r>
            <a:r>
              <a:rPr lang="fr-FR" sz="3200" b="1" baseline="30000" dirty="0">
                <a:solidFill>
                  <a:schemeClr val="bg1"/>
                </a:solidFill>
                <a:latin typeface="Marianne" panose="02000000000000000000" pitchFamily="2" charset="0"/>
              </a:rPr>
              <a:t>e</a:t>
            </a:r>
          </a:p>
          <a:p>
            <a:endParaRPr lang="fr-FR" sz="3200" b="1"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1328142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latin typeface="Marianne" panose="02000000000000000000" pitchFamily="2" charset="0"/>
              </a:rPr>
              <a:t>Les étapes </a:t>
            </a:r>
          </a:p>
        </p:txBody>
      </p:sp>
      <p:sp>
        <p:nvSpPr>
          <p:cNvPr id="6" name="Rectangle 5"/>
          <p:cNvSpPr/>
          <p:nvPr/>
        </p:nvSpPr>
        <p:spPr>
          <a:xfrm>
            <a:off x="4499992" y="627534"/>
            <a:ext cx="4660966" cy="3582519"/>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ces étapes successives pour effectuer les démarches d’orientation après la 3</a:t>
            </a:r>
            <a:r>
              <a:rPr lang="fr-FR" sz="1400" b="1" baseline="30000" dirty="0">
                <a:solidFill>
                  <a:srgbClr val="00006D"/>
                </a:solidFill>
                <a:latin typeface="Marianne" panose="02000000000000000000" pitchFamily="2" charset="0"/>
              </a:rPr>
              <a:t>e</a:t>
            </a:r>
            <a:r>
              <a:rPr lang="fr-FR" sz="1400" b="1" dirty="0">
                <a:solidFill>
                  <a:srgbClr val="00006D"/>
                </a:solidFill>
                <a:latin typeface="Marianne" panose="02000000000000000000" pitchFamily="2" charset="0"/>
              </a:rPr>
              <a:t> pour la rentrée 2026 :</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buClr>
                <a:srgbClr val="00006D"/>
              </a:buClr>
            </a:pPr>
            <a:r>
              <a:rPr lang="fr-FR" sz="1400" b="1" dirty="0">
                <a:solidFill>
                  <a:srgbClr val="00006D"/>
                </a:solidFill>
                <a:latin typeface="Marianne" panose="02000000000000000000" pitchFamily="2" charset="0"/>
              </a:rPr>
              <a:t>1.   Découvrez les formations</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2.   Formulez vos demandes</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3.   Répondez aux propositions d’orientation </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4.   Consultez les résultats d’admission</a:t>
            </a:r>
          </a:p>
          <a:p>
            <a:pPr defTabSz="1219170">
              <a:lnSpc>
                <a:spcPct val="90000"/>
              </a:lnSpc>
              <a:spcBef>
                <a:spcPct val="0"/>
              </a:spcBef>
              <a:buClr>
                <a:schemeClr val="bg2"/>
              </a:buClr>
            </a:pPr>
            <a:r>
              <a:rPr lang="fr-FR" sz="1400" b="1" dirty="0">
                <a:solidFill>
                  <a:srgbClr val="00006D"/>
                </a:solidFill>
                <a:latin typeface="Marianne" panose="02000000000000000000" pitchFamily="2" charset="0"/>
              </a:rPr>
              <a:t>5.   Procédez à l’inscription dans l’établissement    d’admission</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rgbClr val="00006D"/>
                </a:solidFill>
                <a:latin typeface="Marianne" panose="02000000000000000000" pitchFamily="2" charset="0"/>
                <a:cs typeface="Arial" panose="020B0604020202020204" pitchFamily="34" charset="0"/>
              </a:rPr>
              <a:t>Les boutons sont activés successivement un par un en fonction de la progression du calendrier pour chacune des étapes.</a:t>
            </a:r>
            <a:endParaRPr lang="fr-FR" sz="1400" b="1" dirty="0">
              <a:solidFill>
                <a:schemeClr val="tx2">
                  <a:lumMod val="75000"/>
                </a:schemeClr>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chemeClr val="tx2">
                    <a:lumMod val="75000"/>
                  </a:schemeClr>
                </a:solidFill>
                <a:latin typeface="Marianne" panose="02000000000000000000" pitchFamily="2" charset="0"/>
              </a:rPr>
              <a:t> </a:t>
            </a:r>
            <a:br>
              <a:rPr lang="fr-FR" sz="1400" b="1" dirty="0">
                <a:solidFill>
                  <a:schemeClr val="tx2">
                    <a:lumMod val="75000"/>
                  </a:schemeClr>
                </a:solidFill>
                <a:latin typeface="Marianne" panose="02000000000000000000" pitchFamily="2" charset="0"/>
              </a:rPr>
            </a:br>
            <a:br>
              <a:rPr lang="fr-FR" sz="1400" b="1" dirty="0">
                <a:solidFill>
                  <a:srgbClr val="31849B"/>
                </a:solidFill>
                <a:latin typeface="Marianne" panose="02000000000000000000" pitchFamily="2" charset="0"/>
              </a:rPr>
            </a:br>
            <a:endParaRPr lang="fr-FR" sz="1400" dirty="0"/>
          </a:p>
        </p:txBody>
      </p:sp>
      <p:pic>
        <p:nvPicPr>
          <p:cNvPr id="5" name="Image 4">
            <a:extLst>
              <a:ext uri="{FF2B5EF4-FFF2-40B4-BE49-F238E27FC236}">
                <a16:creationId xmlns:a16="http://schemas.microsoft.com/office/drawing/2014/main" id="{BBB11344-9D83-5560-6955-C5890043F726}"/>
              </a:ext>
            </a:extLst>
          </p:cNvPr>
          <p:cNvPicPr>
            <a:picLocks noChangeAspect="1"/>
          </p:cNvPicPr>
          <p:nvPr/>
        </p:nvPicPr>
        <p:blipFill>
          <a:blip r:embed="rId2"/>
          <a:stretch>
            <a:fillRect/>
          </a:stretch>
        </p:blipFill>
        <p:spPr>
          <a:xfrm>
            <a:off x="1270000" y="14982"/>
            <a:ext cx="3302000" cy="5143500"/>
          </a:xfrm>
          <a:prstGeom prst="rect">
            <a:avLst/>
          </a:prstGeom>
        </p:spPr>
      </p:pic>
    </p:spTree>
    <p:extLst>
      <p:ext uri="{BB962C8B-B14F-4D97-AF65-F5344CB8AC3E}">
        <p14:creationId xmlns:p14="http://schemas.microsoft.com/office/powerpoint/2010/main" val="2300596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a:t>
            </a:r>
            <a:endParaRPr lang="fr-FR" cap="all" dirty="0">
              <a:solidFill>
                <a:srgbClr val="00006D"/>
              </a:solidFill>
            </a:endParaRPr>
          </a:p>
        </p:txBody>
      </p:sp>
      <p:sp>
        <p:nvSpPr>
          <p:cNvPr id="8" name="ZoneTexte 7"/>
          <p:cNvSpPr txBox="1"/>
          <p:nvPr/>
        </p:nvSpPr>
        <p:spPr>
          <a:xfrm>
            <a:off x="1" y="1412776"/>
            <a:ext cx="9143999" cy="329320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Découvrez les formations </a:t>
            </a:r>
          </a:p>
          <a:p>
            <a:r>
              <a:rPr lang="fr-FR" sz="3200" b="1" dirty="0">
                <a:solidFill>
                  <a:schemeClr val="bg1"/>
                </a:solidFill>
                <a:latin typeface="Marianne" panose="02000000000000000000" pitchFamily="2" charset="0"/>
              </a:rPr>
              <a:t>et formulez vos demandes</a:t>
            </a:r>
          </a:p>
          <a:p>
            <a:r>
              <a:rPr lang="fr-FR" sz="3200" b="1" dirty="0">
                <a:solidFill>
                  <a:schemeClr val="bg1"/>
                </a:solidFill>
                <a:latin typeface="Marianne" panose="02000000000000000000" pitchFamily="2" charset="0"/>
              </a:rPr>
              <a:t> </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rgbClr val="435997"/>
              </a:solidFill>
              <a:latin typeface="Marianne" panose="02000000000000000000" pitchFamily="2" charset="0"/>
            </a:endParaRPr>
          </a:p>
        </p:txBody>
      </p:sp>
    </p:spTree>
    <p:extLst>
      <p:ext uri="{BB962C8B-B14F-4D97-AF65-F5344CB8AC3E}">
        <p14:creationId xmlns:p14="http://schemas.microsoft.com/office/powerpoint/2010/main" val="3155621993"/>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24B279A5-87A2-445D-95C3-916EB9C5F0E3}">
  <ds:schemaRefs>
    <ds:schemaRef ds:uri="http://schemas.microsoft.com/sharepoint/v3"/>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MINISTÈRIEL</Template>
  <TotalTime>1371</TotalTime>
  <Words>784</Words>
  <Application>Microsoft Office PowerPoint</Application>
  <PresentationFormat>Affichage à l'écran (16:9)</PresentationFormat>
  <Paragraphs>108</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22</vt:i4>
      </vt:variant>
    </vt:vector>
  </HeadingPairs>
  <TitlesOfParts>
    <vt:vector size="31" baseType="lpstr">
      <vt:lpstr>Arial</vt:lpstr>
      <vt:lpstr>Calibri</vt:lpstr>
      <vt:lpstr>Calibri Light</vt:lpstr>
      <vt:lpstr>Marianne</vt:lpstr>
      <vt:lpstr>MINISTÈRIEL</vt:lpstr>
      <vt:lpstr>1_Conception personnalisée</vt:lpstr>
      <vt:lpstr>3_Conception personnalisée</vt:lpstr>
      <vt:lpstr>Conception personnalisée</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Dès le vendredi 3 avril vous pouvez consulter l’offre de formation 2026. </vt:lpstr>
      <vt:lpstr>Vous pouvez accéder directement aux offres de seconde générale et technologique correspondant à votre lycée de secteur ou explorer les formations professionnelles par domaines.  Un seul des représentants légaux de l’élève peut faire la saisie des demandes. En cas de difficulté vous pouvez vous adresser à votre établissement.</vt:lpstr>
      <vt:lpstr>Présentation PowerPoint</vt:lpstr>
      <vt:lpstr>Présentation PowerPoint</vt:lpstr>
      <vt:lpstr> Une fois enregistrées, vos demandes sont envoyées :  -  à l’établissement pour que le conseil de classe examine les choix d’orientation ;  -  à l’académie pour traiter l’admission.</vt:lpstr>
      <vt:lpstr>Les choix d’orientation sont déduits de vos demandes. Dans cet exemple, le conseil de classe sera informé d’un choix d’orientation en 2de générale et technologique et 1re année de CAP ou de CAP agricole.  Le récapitulatif de vos demandes vous est transmis par courriel ainsi qu’aux autres représentants légaux de l’élève. </vt:lpstr>
      <vt:lpstr>Présentation PowerPoint</vt:lpstr>
      <vt:lpstr>Le conseil de classe étudie vos choix d’orientation et il y répond par une ou plusieurs propositions d’orientation. Vous consultez ces propositions dans le service en ligne.  Si vous n’obtenez pas une proposition d’orientation dans la voie correspondant à une formation que vous avez demandée, vous ne pourrez pas y être admis.  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  L’affectation au lycée tient donc compte de la décision d’orientation du conseil de classe, ainsi que du nombre de places disponibles dans chaque offre de formation.  Si vous avez des questions ou des difficultés vous pouvez vous adresser à votre établissement.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GERALDINE DEMONT</cp:lastModifiedBy>
  <cp:revision>107</cp:revision>
  <dcterms:created xsi:type="dcterms:W3CDTF">2020-03-05T15:21:24Z</dcterms:created>
  <dcterms:modified xsi:type="dcterms:W3CDTF">2026-03-03T07:15:32Z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