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21"/>
  </p:notesMasterIdLst>
  <p:handoutMasterIdLst>
    <p:handoutMasterId r:id="rId22"/>
  </p:handoutMasterIdLst>
  <p:sldIdLst>
    <p:sldId id="331" r:id="rId5"/>
    <p:sldId id="348" r:id="rId6"/>
    <p:sldId id="353" r:id="rId7"/>
    <p:sldId id="354" r:id="rId8"/>
    <p:sldId id="355" r:id="rId9"/>
    <p:sldId id="356" r:id="rId10"/>
    <p:sldId id="357" r:id="rId11"/>
    <p:sldId id="358" r:id="rId12"/>
    <p:sldId id="359" r:id="rId13"/>
    <p:sldId id="360" r:id="rId14"/>
    <p:sldId id="361" r:id="rId15"/>
    <p:sldId id="362" r:id="rId16"/>
    <p:sldId id="363" r:id="rId17"/>
    <p:sldId id="367" r:id="rId18"/>
    <p:sldId id="368" r:id="rId19"/>
    <p:sldId id="370" r:id="rId20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D"/>
    <a:srgbClr val="4359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899"/>
    <p:restoredTop sz="94660"/>
  </p:normalViewPr>
  <p:slideViewPr>
    <p:cSldViewPr showGuides="1">
      <p:cViewPr varScale="1">
        <p:scale>
          <a:sx n="89" d="100"/>
          <a:sy n="89" d="100"/>
        </p:scale>
        <p:origin x="66" y="78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181ED-D19C-4114-81E9-437618932C9E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74224-5811-445A-AD61-7596C32D78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2235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16/10/2025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smtClean="0"/>
              <a:t>2025-2026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8" name="Image 7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7250" y="301420"/>
            <a:ext cx="2764963" cy="20254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rgbClr val="435997"/>
                </a:solidFill>
                <a:latin typeface="Marianne" panose="02000000000000000000" pitchFamily="2" charset="0"/>
              </a:defRPr>
            </a:lvl1pPr>
          </a:lstStyle>
          <a:p>
            <a:pPr algn="r"/>
            <a:r>
              <a:rPr lang="fr-FR" cap="all" smtClean="0"/>
              <a:t>2025-2026 </a:t>
            </a:r>
            <a:endParaRPr lang="fr-FR" cap="all" dirty="0"/>
          </a:p>
        </p:txBody>
      </p:sp>
      <p:pic>
        <p:nvPicPr>
          <p:cNvPr id="9" name="Image 8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320620"/>
            <a:ext cx="1636511" cy="11988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rgbClr val="435997"/>
                </a:solidFill>
                <a:latin typeface="Marianne" panose="02000000000000000000" pitchFamily="2" charset="0"/>
              </a:defRPr>
            </a:lvl1pPr>
          </a:lstStyle>
          <a:p>
            <a:pPr algn="r"/>
            <a:r>
              <a:rPr lang="fr-FR" cap="all" smtClean="0"/>
              <a:t>2025-2026 </a:t>
            </a:r>
            <a:endParaRPr lang="fr-FR" cap="all" dirty="0"/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8682"/>
            <a:ext cx="9144000" cy="4084818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0" indent="0">
              <a:buFont typeface="+mj-lt"/>
              <a:buNone/>
              <a:defRPr sz="325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rgbClr val="435997"/>
                </a:solidFill>
                <a:latin typeface="Marianne" panose="02000000000000000000" pitchFamily="2" charset="0"/>
              </a:defRPr>
            </a:lvl1pPr>
          </a:lstStyle>
          <a:p>
            <a:pPr algn="r"/>
            <a:r>
              <a:rPr lang="fr-FR" cap="all" smtClean="0"/>
              <a:t>2025-2026 </a:t>
            </a:r>
            <a:endParaRPr lang="fr-FR" cap="all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smtClean="0"/>
              <a:t>2025-2026 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smtClean="0"/>
              <a:t>2025-2026 </a:t>
            </a:r>
            <a:endParaRPr lang="fr-FR" cap="all" dirty="0"/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35997"/>
                </a:solidFill>
                <a:effectLst/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t>Valider les demandes d’orientation</a:t>
            </a:r>
          </a:p>
          <a:p>
            <a:pPr lvl="0"/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smtClean="0"/>
              <a:t>2025-2026 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07997" indent="-107997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defRPr b="1"/>
            </a:lvl1pPr>
            <a:lvl2pPr marL="242994" indent="-107997">
              <a:spcBef>
                <a:spcPts val="450"/>
              </a:spcBef>
              <a:spcAft>
                <a:spcPts val="6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07997" indent="-107997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defRPr b="1"/>
            </a:lvl1pPr>
            <a:lvl2pPr marL="242994" indent="-107997">
              <a:spcBef>
                <a:spcPts val="450"/>
              </a:spcBef>
              <a:spcAft>
                <a:spcPts val="6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07997" indent="-107997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defRPr b="1"/>
            </a:lvl1pPr>
            <a:lvl2pPr marL="242994" indent="-107997">
              <a:spcBef>
                <a:spcPts val="450"/>
              </a:spcBef>
              <a:spcAft>
                <a:spcPts val="6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851462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rgbClr val="435997"/>
                </a:solidFill>
                <a:latin typeface="Marianne" panose="02000000000000000000" pitchFamily="2" charset="0"/>
              </a:defRPr>
            </a:lvl1pPr>
          </a:lstStyle>
          <a:p>
            <a:pPr algn="r"/>
            <a:r>
              <a:rPr lang="fr-FR" cap="all" smtClean="0"/>
              <a:t>2025-2026 </a:t>
            </a:r>
            <a:endParaRPr lang="fr-FR" cap="all" dirty="0"/>
          </a:p>
        </p:txBody>
      </p:sp>
      <p:pic>
        <p:nvPicPr>
          <p:cNvPr id="9" name="Image 8"/>
          <p:cNvPicPr/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083" y="105677"/>
            <a:ext cx="984986" cy="72153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798" r:id="rId6"/>
    <p:sldLayoutId id="2147483813" r:id="rId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7596336" y="4773703"/>
            <a:ext cx="1170000" cy="360000"/>
          </a:xfrm>
        </p:spPr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 </a:t>
            </a:r>
            <a:endParaRPr lang="fr-FR" cap="all" dirty="0"/>
          </a:p>
        </p:txBody>
      </p:sp>
      <p:sp>
        <p:nvSpPr>
          <p:cNvPr id="10" name="Espace réservé du texte 5"/>
          <p:cNvSpPr txBox="1">
            <a:spLocks/>
          </p:cNvSpPr>
          <p:nvPr/>
        </p:nvSpPr>
        <p:spPr>
          <a:xfrm>
            <a:off x="940628" y="1203598"/>
            <a:ext cx="7254000" cy="27252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378">
              <a:lnSpc>
                <a:spcPct val="90000"/>
              </a:lnSpc>
              <a:spcAft>
                <a:spcPts val="0"/>
              </a:spcAft>
            </a:pPr>
            <a:endParaRPr lang="fr-FR" sz="3250" b="1" cap="all" dirty="0">
              <a:solidFill>
                <a:srgbClr val="00006D"/>
              </a:solidFill>
              <a:latin typeface="Marianne" panose="02000000000000000000" pitchFamily="2" charset="0"/>
            </a:endParaRPr>
          </a:p>
          <a:p>
            <a:pPr lvl="0" defTabSz="914378">
              <a:lnSpc>
                <a:spcPct val="90000"/>
              </a:lnSpc>
              <a:spcAft>
                <a:spcPts val="0"/>
              </a:spcAft>
            </a:pPr>
            <a:r>
              <a:rPr lang="fr-FR" sz="3250" b="1" cap="all" dirty="0">
                <a:solidFill>
                  <a:srgbClr val="00006D"/>
                </a:solidFill>
                <a:latin typeface="Marianne" panose="02000000000000000000" pitchFamily="2" charset="0"/>
              </a:rPr>
              <a:t>Service en ligne orientation</a:t>
            </a:r>
          </a:p>
          <a:p>
            <a:pPr lvl="0" defTabSz="914378">
              <a:lnSpc>
                <a:spcPct val="90000"/>
              </a:lnSpc>
              <a:spcAft>
                <a:spcPts val="0"/>
              </a:spcAft>
            </a:pPr>
            <a:endParaRPr lang="fr-FR" sz="3250" b="1" cap="all" dirty="0">
              <a:solidFill>
                <a:srgbClr val="00006D"/>
              </a:solidFill>
              <a:latin typeface="Marianne" panose="02000000000000000000" pitchFamily="2" charset="0"/>
            </a:endParaRPr>
          </a:p>
          <a:p>
            <a:pPr marL="0" lvl="1" indent="0" defTabSz="914378">
              <a:spcBef>
                <a:spcPts val="50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00006D"/>
                </a:solidFill>
                <a:latin typeface="Marianne" panose="02000000000000000000" pitchFamily="2" charset="0"/>
              </a:rPr>
              <a:t>Comment demander sa voie d’orientation après la 2</a:t>
            </a:r>
            <a:r>
              <a:rPr lang="fr-FR" sz="2800" b="1" baseline="30000" dirty="0">
                <a:solidFill>
                  <a:srgbClr val="00006D"/>
                </a:solidFill>
                <a:latin typeface="Marianne" panose="02000000000000000000" pitchFamily="2" charset="0"/>
              </a:rPr>
              <a:t>de </a:t>
            </a:r>
            <a:r>
              <a:rPr lang="fr-FR" sz="28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?</a:t>
            </a:r>
          </a:p>
          <a:p>
            <a:pPr marL="0" lvl="1" indent="0" defTabSz="914378">
              <a:spcBef>
                <a:spcPts val="500"/>
              </a:spcBef>
              <a:spcAft>
                <a:spcPts val="0"/>
              </a:spcAft>
              <a:buNone/>
            </a:pPr>
            <a:endParaRPr lang="fr-FR" sz="2800" b="1" dirty="0">
              <a:solidFill>
                <a:srgbClr val="00006D"/>
              </a:solidFill>
              <a:latin typeface="Marianne" panose="02000000000000000000" pitchFamily="2" charset="0"/>
            </a:endParaRPr>
          </a:p>
          <a:p>
            <a:pPr marL="0" lvl="1" indent="0" defTabSz="914378">
              <a:spcBef>
                <a:spcPts val="500"/>
              </a:spcBef>
              <a:spcAft>
                <a:spcPts val="0"/>
              </a:spcAft>
              <a:buNone/>
            </a:pPr>
            <a:r>
              <a:rPr lang="fr-FR" sz="2800" b="1" i="1" dirty="0">
                <a:solidFill>
                  <a:srgbClr val="00006D"/>
                </a:solidFill>
                <a:latin typeface="Marianne" panose="02000000000000000000" pitchFamily="2" charset="0"/>
              </a:rPr>
              <a:t>Dialogue avec le conseil de classe</a:t>
            </a:r>
          </a:p>
          <a:p>
            <a:pPr marL="0" lvl="1" indent="0" defTabSz="914378">
              <a:spcBef>
                <a:spcPts val="500"/>
              </a:spcBef>
              <a:spcAft>
                <a:spcPts val="0"/>
              </a:spcAft>
              <a:buNone/>
            </a:pPr>
            <a:endParaRPr lang="fr-FR" sz="3200" b="1" dirty="0">
              <a:solidFill>
                <a:srgbClr val="00006D"/>
              </a:solidFill>
              <a:latin typeface="Marianne" panose="02000000000000000000" pitchFamily="2" charset="0"/>
            </a:endParaRPr>
          </a:p>
          <a:p>
            <a:pPr marL="180000" lvl="1" indent="0">
              <a:buNone/>
            </a:pPr>
            <a:endParaRPr lang="fr-FR" sz="2800" b="1" dirty="0">
              <a:solidFill>
                <a:srgbClr val="435997"/>
              </a:solidFill>
            </a:endParaRPr>
          </a:p>
          <a:p>
            <a:pPr lvl="1"/>
            <a:endParaRPr lang="fr-FR" sz="3200" b="1" baseline="30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 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55768" y="123478"/>
            <a:ext cx="20882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6D"/>
                </a:solidFill>
                <a:latin typeface="Marianne" panose="02000000000000000000" pitchFamily="2" charset="0"/>
              </a:rPr>
              <a:t>Choisissez l’orientation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300" y="485988"/>
            <a:ext cx="5308700" cy="4212000"/>
          </a:xfrm>
          <a:prstGeom prst="rect">
            <a:avLst/>
          </a:prstGeom>
        </p:spPr>
      </p:pic>
      <p:sp>
        <p:nvSpPr>
          <p:cNvPr id="8" name="Titre 8"/>
          <p:cNvSpPr txBox="1">
            <a:spLocks/>
          </p:cNvSpPr>
          <p:nvPr/>
        </p:nvSpPr>
        <p:spPr bwMode="gray">
          <a:xfrm>
            <a:off x="5585619" y="2591989"/>
            <a:ext cx="3168352" cy="936104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3528" y="3051039"/>
            <a:ext cx="35514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006D"/>
                </a:solidFill>
                <a:latin typeface="Marianne" panose="02000000000000000000" pitchFamily="2" charset="0"/>
              </a:rPr>
              <a:t>Le bouton Ajouter un choix  ouvre une page qui permet la sélection d’une voie d’orientation, il est possible d’ajouter jusqu’à </a:t>
            </a:r>
            <a:r>
              <a:rPr lang="fr-FR" sz="14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11 choix</a:t>
            </a:r>
            <a:r>
              <a:rPr lang="fr-FR" sz="1400" b="1" dirty="0">
                <a:solidFill>
                  <a:srgbClr val="00006D"/>
                </a:solidFill>
                <a:latin typeface="Marianne" panose="02000000000000000000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7554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 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55768" y="123478"/>
            <a:ext cx="20882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6D"/>
                </a:solidFill>
                <a:latin typeface="Marianne" panose="02000000000000000000" pitchFamily="2" charset="0"/>
              </a:rPr>
              <a:t>Choisissez l’orientation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804" y="123478"/>
            <a:ext cx="3974444" cy="4932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43251" y="1635646"/>
            <a:ext cx="37084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006D"/>
                </a:solidFill>
                <a:latin typeface="Marianne" panose="02000000000000000000" pitchFamily="2" charset="0"/>
              </a:rPr>
              <a:t>La sélection d’une voie se fait dans l’ordre de préférence, il est possible de modifier les choix jusqu’à la fermeture du service en ligne Orientation à la date indiquée par le chef d’établissement</a:t>
            </a:r>
          </a:p>
        </p:txBody>
      </p:sp>
    </p:spTree>
    <p:extLst>
      <p:ext uri="{BB962C8B-B14F-4D97-AF65-F5344CB8AC3E}">
        <p14:creationId xmlns:p14="http://schemas.microsoft.com/office/powerpoint/2010/main" val="102823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 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55768" y="123478"/>
            <a:ext cx="20882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6D"/>
                </a:solidFill>
                <a:latin typeface="Marianne" panose="02000000000000000000" pitchFamily="2" charset="0"/>
              </a:rPr>
              <a:t>Choisissez l’orientation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261977"/>
            <a:ext cx="4839009" cy="4716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9141" y="3147814"/>
            <a:ext cx="33123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006D"/>
                </a:solidFill>
                <a:latin typeface="Marianne" panose="02000000000000000000" pitchFamily="2" charset="0"/>
              </a:rPr>
              <a:t>Les choix </a:t>
            </a:r>
            <a:r>
              <a:rPr lang="fr-FR" sz="14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enregistrés sont </a:t>
            </a:r>
            <a:r>
              <a:rPr lang="fr-FR" sz="1400" b="1" dirty="0">
                <a:solidFill>
                  <a:srgbClr val="00006D"/>
                </a:solidFill>
                <a:latin typeface="Marianne" panose="02000000000000000000" pitchFamily="2" charset="0"/>
              </a:rPr>
              <a:t>envoyés automatiquement à l’établissement pour le conseil de classe</a:t>
            </a:r>
            <a:r>
              <a:rPr lang="fr-FR" sz="14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.</a:t>
            </a:r>
            <a:endParaRPr lang="fr-FR" sz="1400" b="1" dirty="0">
              <a:solidFill>
                <a:srgbClr val="00006D"/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2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 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55768" y="123478"/>
            <a:ext cx="20882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6D"/>
                </a:solidFill>
                <a:latin typeface="Marianne" panose="02000000000000000000" pitchFamily="2" charset="0"/>
              </a:rPr>
              <a:t>Choisissez l’orientation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23478"/>
            <a:ext cx="4439516" cy="4896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652120" y="1502946"/>
            <a:ext cx="3312368" cy="21128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Un courriel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avec le récapitulatif des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choix est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transmis à chaque représentant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légal. </a:t>
            </a:r>
          </a:p>
          <a:p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Les choix peuvent être modifiés jusqu’à la fermeture du service. </a:t>
            </a: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81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032158"/>
            <a:ext cx="9143999" cy="3662541"/>
          </a:xfrm>
          <a:prstGeom prst="rect">
            <a:avLst/>
          </a:prstGeom>
          <a:solidFill>
            <a:srgbClr val="475E9F"/>
          </a:solidFill>
        </p:spPr>
        <p:txBody>
          <a:bodyPr wrap="square" rtlCol="0">
            <a:spAutoFit/>
          </a:bodyPr>
          <a:lstStyle/>
          <a:p>
            <a:endParaRPr lang="fr-FR" sz="3200" b="1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3200" b="1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3200" b="1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r>
              <a:rPr lang="fr-FR" sz="3200" b="1" dirty="0" smtClean="0">
                <a:solidFill>
                  <a:schemeClr val="bg1"/>
                </a:solidFill>
                <a:latin typeface="Marianne" panose="02000000000000000000" pitchFamily="2" charset="0"/>
              </a:rPr>
              <a:t>Prenez connaissance de l’avis du conseil de classe</a:t>
            </a:r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24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4787008" y="119013"/>
            <a:ext cx="45763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6D"/>
                </a:solidFill>
                <a:latin typeface="Marianne" panose="02000000000000000000" pitchFamily="2" charset="0"/>
              </a:rPr>
              <a:t>Prenez connaissance de l’avis du conseil de classe </a:t>
            </a:r>
          </a:p>
        </p:txBody>
      </p:sp>
      <p:sp>
        <p:nvSpPr>
          <p:cNvPr id="8" name="Rectangle 7"/>
          <p:cNvSpPr/>
          <p:nvPr/>
        </p:nvSpPr>
        <p:spPr>
          <a:xfrm>
            <a:off x="4787008" y="1287947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0" name="Rectangle 9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1" name="Rectangle 10"/>
          <p:cNvSpPr/>
          <p:nvPr/>
        </p:nvSpPr>
        <p:spPr>
          <a:xfrm>
            <a:off x="5006400" y="1137013"/>
            <a:ext cx="4356992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2" name="Rectangle 11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662553"/>
            <a:ext cx="5147617" cy="4104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67544" y="2859782"/>
            <a:ext cx="2887281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L’un ou l’autre des représentants légaux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peut voir l’avis du conseil de classe.</a:t>
            </a:r>
          </a:p>
          <a:p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49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4787008" y="119013"/>
            <a:ext cx="45763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6D"/>
                </a:solidFill>
                <a:latin typeface="Marianne" panose="02000000000000000000" pitchFamily="2" charset="0"/>
              </a:rPr>
              <a:t>Prenez connaissance de l’avis du conseil de classe </a:t>
            </a:r>
          </a:p>
        </p:txBody>
      </p:sp>
      <p:sp>
        <p:nvSpPr>
          <p:cNvPr id="8" name="Rectangle 7"/>
          <p:cNvSpPr/>
          <p:nvPr/>
        </p:nvSpPr>
        <p:spPr>
          <a:xfrm>
            <a:off x="4787008" y="1287947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0" name="Rectangle 9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1" name="Rectangle 10"/>
          <p:cNvSpPr/>
          <p:nvPr/>
        </p:nvSpPr>
        <p:spPr>
          <a:xfrm>
            <a:off x="5006400" y="1137013"/>
            <a:ext cx="4356992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  <a:cs typeface="Arial" panose="020B0604020202020204" pitchFamily="34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2" name="Rectangle 11"/>
          <p:cNvSpPr/>
          <p:nvPr/>
        </p:nvSpPr>
        <p:spPr>
          <a:xfrm>
            <a:off x="4799218" y="699542"/>
            <a:ext cx="435699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13" name="Rectangle 12"/>
          <p:cNvSpPr/>
          <p:nvPr/>
        </p:nvSpPr>
        <p:spPr>
          <a:xfrm>
            <a:off x="71458" y="2139702"/>
            <a:ext cx="2880320" cy="20313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Indiquez au conseil de classe que vous avez bien pris connaissance de son avis et recommandation.</a:t>
            </a:r>
          </a:p>
          <a:p>
            <a:endParaRPr lang="fr-FR" sz="1400" b="1" dirty="0" smtClean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Si vous souhaitez discuter de cet avis provisoire, prenez contact avec le professeur principal.</a:t>
            </a: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2489" y="483518"/>
            <a:ext cx="3382407" cy="45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2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/>
              <a:t>2025-2026 </a:t>
            </a:r>
            <a:endParaRPr lang="fr-FR" cap="all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1064717"/>
            <a:ext cx="9143999" cy="3570208"/>
          </a:xfrm>
          <a:prstGeom prst="rect">
            <a:avLst/>
          </a:prstGeom>
          <a:solidFill>
            <a:srgbClr val="475E9F"/>
          </a:solidFill>
        </p:spPr>
        <p:txBody>
          <a:bodyPr wrap="square" rtlCol="0">
            <a:spAutoFit/>
          </a:bodyPr>
          <a:lstStyle/>
          <a:p>
            <a:endParaRPr lang="fr-FR" sz="2400" b="1" dirty="0">
              <a:solidFill>
                <a:schemeClr val="bg1"/>
              </a:solidFill>
            </a:endParaRPr>
          </a:p>
          <a:p>
            <a:r>
              <a:rPr lang="fr-FR" sz="3200" b="1" dirty="0">
                <a:solidFill>
                  <a:schemeClr val="bg1"/>
                </a:solidFill>
                <a:latin typeface="Marianne" panose="02000000000000000000" pitchFamily="2" charset="0"/>
              </a:rPr>
              <a:t>Connectez vous au service en ligne Orientation</a:t>
            </a:r>
          </a:p>
          <a:p>
            <a:endParaRPr lang="fr-FR" sz="2400" b="1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b="1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r>
              <a:rPr lang="fr-FR" b="1" dirty="0">
                <a:solidFill>
                  <a:schemeClr val="bg1"/>
                </a:solidFill>
                <a:latin typeface="Marianne" panose="02000000000000000000" pitchFamily="2" charset="0"/>
              </a:rPr>
              <a:t>Compatible avec tous types de supports, tablettes, smartphones, ordinateurs</a:t>
            </a:r>
          </a:p>
          <a:p>
            <a:endParaRPr lang="fr-FR" b="1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r>
              <a:rPr lang="fr-FR" b="1" dirty="0">
                <a:solidFill>
                  <a:schemeClr val="bg1"/>
                </a:solidFill>
                <a:latin typeface="Marianne" panose="02000000000000000000" pitchFamily="2" charset="0"/>
              </a:rPr>
              <a:t>Accès avec l’adresse unique teleservices.education.gouv.fr</a:t>
            </a:r>
            <a:endParaRPr lang="fr-FR" dirty="0">
              <a:solidFill>
                <a:srgbClr val="435997"/>
              </a:solidFill>
              <a:latin typeface="Marianne" panose="02000000000000000000" pitchFamily="2" charset="0"/>
            </a:endParaRPr>
          </a:p>
          <a:p>
            <a:endParaRPr lang="fr-FR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0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 </a:t>
            </a:r>
            <a:endParaRPr lang="fr-FR" cap="all" dirty="0">
              <a:solidFill>
                <a:srgbClr val="00006D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430" y="627534"/>
            <a:ext cx="6870029" cy="3132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39552" y="3651870"/>
            <a:ext cx="8118228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19170">
              <a:lnSpc>
                <a:spcPct val="90000"/>
              </a:lnSpc>
              <a:spcBef>
                <a:spcPct val="0"/>
              </a:spcBef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Le compte du représentant légal  vous permet de formuler vos choix prendre connaissance de l’avis du conseil de 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classe.</a:t>
            </a: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endParaRPr lang="fr-FR" sz="16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pPr lvl="0" defTabSz="1219170">
              <a:lnSpc>
                <a:spcPct val="90000"/>
              </a:lnSpc>
              <a:spcBef>
                <a:spcPct val="0"/>
              </a:spcBef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Le compte de l’élève lui permet de lire ce que le représentant légal a complété.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12970" y="82283"/>
            <a:ext cx="37444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6D"/>
                </a:solidFill>
                <a:latin typeface="Marianne" panose="02000000000000000000" pitchFamily="2" charset="0"/>
              </a:rPr>
              <a:t>Connectez vous au service en ligne Orientation</a:t>
            </a:r>
            <a:endParaRPr lang="fr-FR" sz="1200" b="1" dirty="0">
              <a:solidFill>
                <a:srgbClr val="0000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71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771550"/>
            <a:ext cx="5803895" cy="3853006"/>
          </a:xfrm>
          <a:prstGeom prst="rect">
            <a:avLst/>
          </a:prstGeom>
        </p:spPr>
      </p:pic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 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12970" y="82283"/>
            <a:ext cx="37444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6D"/>
                </a:solidFill>
                <a:latin typeface="Marianne" panose="02000000000000000000" pitchFamily="2" charset="0"/>
              </a:rPr>
              <a:t>Connectez vous au service en ligne Orientation</a:t>
            </a:r>
            <a:endParaRPr lang="fr-FR" sz="1200" b="1" dirty="0">
              <a:solidFill>
                <a:srgbClr val="00006D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536" y="2787774"/>
            <a:ext cx="4752528" cy="114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19170">
              <a:lnSpc>
                <a:spcPct val="90000"/>
              </a:lnSpc>
              <a:spcBef>
                <a:spcPct val="0"/>
              </a:spcBef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Connectez vous à votre compte </a:t>
            </a:r>
            <a:r>
              <a:rPr lang="fr-FR" sz="1600" b="1" dirty="0" err="1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ÉduConnect</a:t>
            </a: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avec l’identifiant et le mot de passe transmis par le chef d’établissement.</a:t>
            </a:r>
            <a:b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51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 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56691" y="680317"/>
            <a:ext cx="2715445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600" b="1" dirty="0">
                <a:solidFill>
                  <a:srgbClr val="00006D"/>
                </a:solidFill>
                <a:latin typeface="Marianne" panose="02000000000000000000" pitchFamily="2" charset="0"/>
              </a:rPr>
              <a:t>Suivez l’étape pour demander une voie d’orientation après la 2</a:t>
            </a:r>
            <a:r>
              <a:rPr lang="fr-FR" sz="1600" b="1" baseline="30000" dirty="0">
                <a:solidFill>
                  <a:srgbClr val="00006D"/>
                </a:solidFill>
                <a:latin typeface="Marianne" panose="02000000000000000000" pitchFamily="2" charset="0"/>
              </a:rPr>
              <a:t>de</a:t>
            </a:r>
            <a:r>
              <a:rPr lang="fr-FR" sz="1600" b="1" dirty="0">
                <a:solidFill>
                  <a:srgbClr val="00006D"/>
                </a:solidFill>
                <a:latin typeface="Marianne" panose="02000000000000000000" pitchFamily="2" charset="0"/>
              </a:rPr>
              <a:t>.</a:t>
            </a:r>
            <a:endParaRPr lang="fr-FR" sz="1600" baseline="30000" dirty="0">
              <a:solidFill>
                <a:srgbClr val="00006D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12970" y="82283"/>
            <a:ext cx="37444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6D"/>
                </a:solidFill>
                <a:latin typeface="Marianne" panose="02000000000000000000" pitchFamily="2" charset="0"/>
              </a:rPr>
              <a:t>Connectez vous au service en ligne Orientation</a:t>
            </a:r>
            <a:endParaRPr lang="fr-FR" sz="1200" b="1" dirty="0">
              <a:solidFill>
                <a:srgbClr val="00006D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259" y="283500"/>
            <a:ext cx="4281432" cy="4680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469056" y="1884638"/>
            <a:ext cx="313816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Accédez aux services en ligne dans le menu Mes services.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3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/>
          <p:nvPr/>
        </p:nvPicPr>
        <p:blipFill>
          <a:blip r:embed="rId2"/>
          <a:stretch>
            <a:fillRect/>
          </a:stretch>
        </p:blipFill>
        <p:spPr>
          <a:xfrm>
            <a:off x="971600" y="861893"/>
            <a:ext cx="6120130" cy="3714115"/>
          </a:xfrm>
          <a:prstGeom prst="rect">
            <a:avLst/>
          </a:prstGeom>
        </p:spPr>
      </p:pic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 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12970" y="82283"/>
            <a:ext cx="37444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6D"/>
                </a:solidFill>
                <a:latin typeface="Marianne" panose="02000000000000000000" pitchFamily="2" charset="0"/>
              </a:rPr>
              <a:t>Connectez vous au service en ligne Orientation</a:t>
            </a:r>
            <a:endParaRPr lang="fr-FR" sz="1200" b="1" dirty="0">
              <a:solidFill>
                <a:srgbClr val="00006D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99792" y="2183420"/>
            <a:ext cx="5781482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A partir de la date indiquée par le chef d’établissement vous pourrez vous connecter au 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service</a:t>
            </a:r>
            <a:r>
              <a:rPr lang="fr-FR" sz="16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 Orientation 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58166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 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" y="1101481"/>
            <a:ext cx="9143999" cy="3539430"/>
          </a:xfrm>
          <a:prstGeom prst="rect">
            <a:avLst/>
          </a:prstGeom>
          <a:solidFill>
            <a:srgbClr val="475E9F"/>
          </a:solidFill>
        </p:spPr>
        <p:txBody>
          <a:bodyPr wrap="square" rtlCol="0">
            <a:spAutoFit/>
          </a:bodyPr>
          <a:lstStyle/>
          <a:p>
            <a:endParaRPr lang="fr-FR" sz="3200" b="1" dirty="0">
              <a:solidFill>
                <a:schemeClr val="bg1"/>
              </a:solidFill>
            </a:endParaRPr>
          </a:p>
          <a:p>
            <a:endParaRPr lang="fr-FR" sz="3200" b="1" dirty="0">
              <a:solidFill>
                <a:schemeClr val="bg1"/>
              </a:solidFill>
            </a:endParaRPr>
          </a:p>
          <a:p>
            <a:r>
              <a:rPr lang="fr-FR" sz="3200" b="1" dirty="0">
                <a:solidFill>
                  <a:schemeClr val="bg1"/>
                </a:solidFill>
                <a:latin typeface="Marianne" panose="02000000000000000000" pitchFamily="2" charset="0"/>
              </a:rPr>
              <a:t>Suivez les étapes pour demander une voie d’orientation après la 2</a:t>
            </a:r>
            <a:r>
              <a:rPr lang="fr-FR" sz="3200" b="1" baseline="30000" dirty="0">
                <a:solidFill>
                  <a:schemeClr val="bg1"/>
                </a:solidFill>
                <a:latin typeface="Marianne" panose="02000000000000000000" pitchFamily="2" charset="0"/>
              </a:rPr>
              <a:t>de</a:t>
            </a:r>
            <a:endParaRPr lang="fr-FR" sz="2400" baseline="300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80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 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8" name="Titre 8"/>
          <p:cNvSpPr txBox="1">
            <a:spLocks/>
          </p:cNvSpPr>
          <p:nvPr/>
        </p:nvSpPr>
        <p:spPr bwMode="gray">
          <a:xfrm>
            <a:off x="422136" y="1059582"/>
            <a:ext cx="7776864" cy="331236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Suivez ces étapes pour demander une voie d’orientation après la 2</a:t>
            </a:r>
            <a:r>
              <a:rPr lang="fr-FR" sz="1800" baseline="300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de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b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- Choisissez l’orientation</a:t>
            </a:r>
            <a:b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endParaRPr lang="fr-FR" sz="1800" dirty="0" smtClean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Un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seul des représentants légaux de l’élève peut faire la saisie des choix.</a:t>
            </a:r>
            <a:br>
              <a:rPr lang="fr-FR" sz="14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Les choix sont envoyés automatiquement à l’établissement, puis le conseil de classe étudie vos choix et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indique son avis.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Après le conseil de classe vous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pourrez prendre connaissance de l’avis du conseil de classe pour chacun de vos choix.</a:t>
            </a:r>
          </a:p>
          <a:p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- 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Prenez connaissance de l’avis du conseil de classe</a:t>
            </a:r>
          </a:p>
          <a:p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L’un ou l’autre des représentants légaux pourra voir l’avis du conseil de classe sur les voies d’orientation choisies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.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En cas de difficulté vous pouvez vous adresser à votre établissement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6660232" y="51470"/>
            <a:ext cx="24837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Suivez les étapes indiquées</a:t>
            </a:r>
            <a:endParaRPr lang="fr-FR" sz="1200" b="1" dirty="0">
              <a:solidFill>
                <a:srgbClr val="00006D"/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12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>
                <a:solidFill>
                  <a:srgbClr val="00006D"/>
                </a:solidFill>
              </a:rPr>
              <a:t>2025-2026 </a:t>
            </a:r>
            <a:endParaRPr lang="fr-FR" cap="all" dirty="0">
              <a:solidFill>
                <a:srgbClr val="00006D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55768" y="123478"/>
            <a:ext cx="20882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6D"/>
                </a:solidFill>
                <a:latin typeface="Marianne" panose="02000000000000000000" pitchFamily="2" charset="0"/>
              </a:rPr>
              <a:t>Choisissez l’orientation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921" y="265608"/>
            <a:ext cx="4311847" cy="4608000"/>
          </a:xfrm>
          <a:prstGeom prst="rect">
            <a:avLst/>
          </a:prstGeom>
        </p:spPr>
      </p:pic>
      <p:sp>
        <p:nvSpPr>
          <p:cNvPr id="10" name="Titre 8"/>
          <p:cNvSpPr txBox="1">
            <a:spLocks/>
          </p:cNvSpPr>
          <p:nvPr/>
        </p:nvSpPr>
        <p:spPr bwMode="gray">
          <a:xfrm>
            <a:off x="323528" y="2931790"/>
            <a:ext cx="3528392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Pour préciser votre choix, informez vous sur les enseignements de spécialité en 1</a:t>
            </a:r>
            <a:r>
              <a:rPr lang="fr-FR" sz="1600" baseline="300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re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générale et les séries en 1</a:t>
            </a:r>
            <a:r>
              <a:rPr lang="fr-FR" sz="1600" baseline="300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re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technologique.</a:t>
            </a:r>
          </a:p>
        </p:txBody>
      </p:sp>
    </p:spTree>
    <p:extLst>
      <p:ext uri="{BB962C8B-B14F-4D97-AF65-F5344CB8AC3E}">
        <p14:creationId xmlns:p14="http://schemas.microsoft.com/office/powerpoint/2010/main" val="159637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711CBDF24E87429AD9C0273156F54A" ma:contentTypeVersion="1" ma:contentTypeDescription="Crée un document." ma:contentTypeScope="" ma:versionID="2e7c5aa9ef5d81659d4bf2e92a6f29ee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407a0f58931eb9b8f607584e4edce4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Date de début de planification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Date de fin de planification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B279A5-87A2-445D-95C3-916EB9C5F0E3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5A41BC-8BF4-4C98-B546-0CA0C6D7D4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514</TotalTime>
  <Words>543</Words>
  <Application>Microsoft Office PowerPoint</Application>
  <PresentationFormat>Affichage à l'écran (16:9)</PresentationFormat>
  <Paragraphs>84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Arial</vt:lpstr>
      <vt:lpstr>Calibri</vt:lpstr>
      <vt:lpstr>Marianne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lastModifiedBy>GERALDINE DEMONT</cp:lastModifiedBy>
  <cp:revision>61</cp:revision>
  <dcterms:created xsi:type="dcterms:W3CDTF">2020-03-05T15:21:24Z</dcterms:created>
  <dcterms:modified xsi:type="dcterms:W3CDTF">2025-10-16T11:15:24Z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</Properties>
</file>